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5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D081-DBA3-4BA9-A60D-33AC91DCF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7AE0F-1FAE-4F42-8FF4-95B8AB8C1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744A-1120-4D86-8E57-5BB05D52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100C-B48A-40CC-B7A4-5FA0C2965CA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A40AC-2834-4C8C-A520-7F91056FB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458C6-F370-4295-BE71-6A3A673C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2FAB-4871-4C5D-8D85-8AC87AE50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98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E346B-917B-4035-B4B0-BCDE8D9C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1794B-5BEE-449D-90B6-71719C5CF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AF33B-53A8-4D46-ACE7-0D743F74F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100C-B48A-40CC-B7A4-5FA0C2965CA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27C1E-27A3-4697-BEB3-42C01DC0B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E6D74-486D-4DD9-A69F-6445A07BD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2FAB-4871-4C5D-8D85-8AC87AE50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31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25B683-03AD-4509-8E3F-271620D76E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67C3-A0A1-41E1-9440-BDA57DD97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A7DBA-EF94-40C7-ACC1-A50729222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100C-B48A-40CC-B7A4-5FA0C2965CA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A8770-11BD-429C-8118-06BC8F2D3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44B7B-E747-4092-8D72-D28D74FE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2FAB-4871-4C5D-8D85-8AC87AE50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1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98AA8-1569-4579-BB4C-0006FE44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F5476-7DCE-4FF1-BD4A-82C0E9660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61A98-CB26-4A1B-B60D-389999D2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100C-B48A-40CC-B7A4-5FA0C2965CA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1427E-8ED6-4E9C-B883-08DCC729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6C174-31AC-4169-8C19-E38CFA9E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2FAB-4871-4C5D-8D85-8AC87AE50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6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AEA2-824E-4B05-896F-89F5F1AB3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1853A-B9FF-4553-8C4D-DF93FADD7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C9DC1-5629-4982-A36D-3C45DC2E4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100C-B48A-40CC-B7A4-5FA0C2965CA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7B2D6-58C4-4DA8-AC4F-FF5BE97ED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67C12-8F1E-4B81-B551-CCB047A65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2FAB-4871-4C5D-8D85-8AC87AE50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55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FFB7-547D-4D67-B214-B483322A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20E32-DFE1-4B15-80EF-90ACA42FD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006EE-19E5-41AB-BAD0-4AB808706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8E585-A5D6-4796-84C0-D687DF5C8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100C-B48A-40CC-B7A4-5FA0C2965CA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8D092-FF1C-43FF-8580-19FB07FE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E9735-FD8F-40AD-B088-46FC1350F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2FAB-4871-4C5D-8D85-8AC87AE50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1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D8D2-33C8-4A12-8B20-EC6F451D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AA7F7-EAE7-417C-8A56-7FA9508F6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9D20F-87D9-488C-B423-DEA4E175B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FEA7FD-1C2D-428E-AB9F-AC43CF6249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37EC67-E5FC-4891-89DE-1423931C04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E1939A-1AD5-4BEB-AB50-3CD75086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100C-B48A-40CC-B7A4-5FA0C2965CA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1CCBAE-B50A-40DB-BCED-FBD914B2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8AA979-7ACE-455A-BFC1-4C19DE38B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2FAB-4871-4C5D-8D85-8AC87AE50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20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601BC-9F2C-443C-8B47-BD9F8E95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84BDE0-B5C2-4C7B-B67A-B8C73DD10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100C-B48A-40CC-B7A4-5FA0C2965CA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14DEFB-C618-4917-8CE4-2679145A0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8BF87-CC49-4BD7-B528-8247FAB0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2FAB-4871-4C5D-8D85-8AC87AE50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20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08225-2A43-4C0B-8D09-E7118738C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100C-B48A-40CC-B7A4-5FA0C2965CA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5B8158-BD8B-43EE-85C4-AAB836D92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F2F24-17DA-478B-911A-3772C0989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2FAB-4871-4C5D-8D85-8AC87AE50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1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8410-AE65-489E-B35A-3148050DB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A04D2-8BDF-4A97-B2AD-83FE3ED8B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7EDF8-6519-42DC-92DC-2951BBCB4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1145B-920B-476D-9456-F3F7FB42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100C-B48A-40CC-B7A4-5FA0C2965CA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FA406-05EA-4E16-87A9-8061A3DAA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3855D-81CF-48ED-80B6-18A92E3E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2FAB-4871-4C5D-8D85-8AC87AE50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26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A1282-DB13-4D28-8785-7417562E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21D6EF-4E0E-4E98-A15C-77BACC9B2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D2B73-5486-473F-8B08-916172030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594FA-C89A-48C1-9A66-383C4A95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100C-B48A-40CC-B7A4-5FA0C2965CA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BFF57-1911-440F-B545-D0EB6054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E9026-B9B8-4DE5-B8EF-F7021048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2FAB-4871-4C5D-8D85-8AC87AE50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31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56B39-E953-4382-B69B-B2B165F9E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A11D7-9BF4-4625-B156-9776B93BC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A06AA-B93F-4F1A-8922-98C0166C5C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E100C-B48A-40CC-B7A4-5FA0C2965CA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12327-2038-49A7-94E1-83C8AA1F5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E9C16-A6A3-4BFD-AE57-AFAA0D70A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2FAB-4871-4C5D-8D85-8AC87AE50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87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03063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293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/CVPR2022/papers/Wang_Out-of-Distribution_Generalization_With_Causal_Invariant_Transformations_CVPR_2022_paper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9392383-4E9E-4D38-85AD-7EFD5038CB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49158"/>
            <a:ext cx="9144000" cy="1655762"/>
          </a:xfrm>
        </p:spPr>
        <p:txBody>
          <a:bodyPr>
            <a:noAutofit/>
          </a:bodyPr>
          <a:lstStyle/>
          <a:p>
            <a:endParaRPr lang="en-US" sz="3600" dirty="0"/>
          </a:p>
          <a:p>
            <a:r>
              <a:rPr lang="en-US" sz="3600" dirty="0"/>
              <a:t>Learning to Generalize – Meta Learning for Domain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534029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F93BB6-9F59-4E32-A3C6-9E49A380C1CC}"/>
              </a:ext>
            </a:extLst>
          </p:cNvPr>
          <p:cNvSpPr txBox="1"/>
          <p:nvPr/>
        </p:nvSpPr>
        <p:spPr>
          <a:xfrm>
            <a:off x="406400" y="314960"/>
            <a:ext cx="11399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</a:t>
            </a:r>
          </a:p>
          <a:p>
            <a:r>
              <a:rPr lang="en-US" dirty="0"/>
              <a:t>Classified OOD data into two categories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with correlation shift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with diversity shift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RICE algorithm on the PACS dataset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E5D31-A58B-475B-8B5B-7CD7CA78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863" y="2379160"/>
            <a:ext cx="9802593" cy="2648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2CA596-C4C0-48CD-88D5-FA8253A786F5}"/>
              </a:ext>
            </a:extLst>
          </p:cNvPr>
          <p:cNvSpPr txBox="1"/>
          <p:nvPr/>
        </p:nvSpPr>
        <p:spPr>
          <a:xfrm>
            <a:off x="274320" y="5140960"/>
            <a:ext cx="10576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 domains {Art, Cartoon, Photo}</a:t>
            </a:r>
          </a:p>
          <a:p>
            <a:r>
              <a:rPr lang="en-US" dirty="0"/>
              <a:t>Test Domain {Sketch}</a:t>
            </a:r>
          </a:p>
          <a:p>
            <a:endParaRPr lang="en-US" dirty="0"/>
          </a:p>
          <a:p>
            <a:r>
              <a:rPr lang="en-US" dirty="0"/>
              <a:t>RICE – Make predictions on top of causal features, rather than spurious feature related to the domains.</a:t>
            </a:r>
          </a:p>
        </p:txBody>
      </p:sp>
    </p:spTree>
    <p:extLst>
      <p:ext uri="{BB962C8B-B14F-4D97-AF65-F5344CB8AC3E}">
        <p14:creationId xmlns:p14="http://schemas.microsoft.com/office/powerpoint/2010/main" val="1386665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AA8638-F386-4753-9F3F-7D5DCBCED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862"/>
            <a:ext cx="12192000" cy="4210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5FEBDE-F330-406D-B025-3D31684ADF13}"/>
              </a:ext>
            </a:extLst>
          </p:cNvPr>
          <p:cNvSpPr txBox="1"/>
          <p:nvPr/>
        </p:nvSpPr>
        <p:spPr>
          <a:xfrm>
            <a:off x="1076960" y="5303520"/>
            <a:ext cx="1019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Paper link : </a:t>
            </a:r>
            <a:r>
              <a:rPr lang="en-US" dirty="0">
                <a:hlinkClick r:id="rId3"/>
              </a:rPr>
              <a:t>https://arxiv.org/abs/2212.03063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287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8BDA51-C347-48CA-A46B-D8B4C6ED8069}"/>
              </a:ext>
            </a:extLst>
          </p:cNvPr>
          <p:cNvSpPr txBox="1"/>
          <p:nvPr/>
        </p:nvSpPr>
        <p:spPr>
          <a:xfrm>
            <a:off x="675640" y="3088591"/>
            <a:ext cx="108407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Method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formulation of OOD generalization under the perspective of causal inference.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causal inference solution to OOD generalization based on FA, which  successfully implemented by two different style transfer strategies.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Neural Style transfer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Fourier based Style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Extensive experiments on various benchmark datasets.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D9A070-836B-4C05-974E-79509A839DB6}"/>
              </a:ext>
            </a:extLst>
          </p:cNvPr>
          <p:cNvSpPr txBox="1"/>
          <p:nvPr/>
        </p:nvSpPr>
        <p:spPr>
          <a:xfrm>
            <a:off x="675640" y="1137920"/>
            <a:ext cx="110337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Causal Inference Method </a:t>
            </a:r>
            <a:r>
              <a:rPr lang="en-US" sz="2000" dirty="0"/>
              <a:t>- Back-door adjustment cannot be applied to remove spurious correlations as it requires the observation of confounders.</a:t>
            </a:r>
          </a:p>
          <a:p>
            <a:endParaRPr lang="en-US" sz="2000" dirty="0"/>
          </a:p>
          <a:p>
            <a:r>
              <a:rPr lang="en-US" sz="2000" dirty="0"/>
              <a:t>A novel method that effectively deals with hidden confounders by successfully implementing front-door adjustment (FA).</a:t>
            </a:r>
          </a:p>
        </p:txBody>
      </p:sp>
    </p:spTree>
    <p:extLst>
      <p:ext uri="{BB962C8B-B14F-4D97-AF65-F5344CB8AC3E}">
        <p14:creationId xmlns:p14="http://schemas.microsoft.com/office/powerpoint/2010/main" val="24638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E2AD26-7F05-4580-8E85-84A3D91F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66" y="1356126"/>
            <a:ext cx="6363588" cy="33532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C06728-C1AF-4D26-9514-C7DF5ACB614E}"/>
              </a:ext>
            </a:extLst>
          </p:cNvPr>
          <p:cNvSpPr/>
          <p:nvPr/>
        </p:nvSpPr>
        <p:spPr>
          <a:xfrm>
            <a:off x="7408354" y="1356126"/>
            <a:ext cx="439928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model of 𝑃 (𝑌 |𝑋) tends to capture all associations between 𝑋 and 𝑌 including the spurious dependence.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F3B2C8-4220-4874-AE43-604044F18D01}"/>
              </a:ext>
            </a:extLst>
          </p:cNvPr>
          <p:cNvSpPr/>
          <p:nvPr/>
        </p:nvSpPr>
        <p:spPr>
          <a:xfrm>
            <a:off x="7408354" y="3307080"/>
            <a:ext cx="4399280" cy="12141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model of 𝑃 (𝑌 |do(𝑋))  only captures the causal dependence 𝑋 → 𝑌. 𝑃 (𝑌 |do(𝑋)) can be identified via front door adjustment by leveraging style transfer.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B8577-BE00-4614-AAEF-B1F3381B931E}"/>
              </a:ext>
            </a:extLst>
          </p:cNvPr>
          <p:cNvSpPr txBox="1"/>
          <p:nvPr/>
        </p:nvSpPr>
        <p:spPr>
          <a:xfrm>
            <a:off x="1513840" y="5100320"/>
            <a:ext cx="8351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do(x) – Removes all spurious associations between X and 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 requires the choice of mediator – Semantic information of image that helps across the causal dependences.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is “Feature extracted from images that are always predictive of labels”. </a:t>
            </a:r>
          </a:p>
        </p:txBody>
      </p:sp>
    </p:spTree>
    <p:extLst>
      <p:ext uri="{BB962C8B-B14F-4D97-AF65-F5344CB8AC3E}">
        <p14:creationId xmlns:p14="http://schemas.microsoft.com/office/powerpoint/2010/main" val="3827928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57CD9D-D6AA-4016-B60E-1E5251FBF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1"/>
          <a:stretch/>
        </p:blipFill>
        <p:spPr>
          <a:xfrm>
            <a:off x="778122" y="0"/>
            <a:ext cx="10107436" cy="4500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035D5B-1238-4ACE-9064-50946C71282F}"/>
              </a:ext>
            </a:extLst>
          </p:cNvPr>
          <p:cNvSpPr txBox="1"/>
          <p:nvPr/>
        </p:nvSpPr>
        <p:spPr>
          <a:xfrm>
            <a:off x="1066800" y="4622800"/>
            <a:ext cx="10200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𝑥’ = </a:t>
            </a:r>
            <a:r>
              <a:rPr lang="en-US" dirty="0" err="1"/>
              <a:t>AdaIN_NST</a:t>
            </a:r>
            <a:r>
              <a:rPr lang="en-US" dirty="0"/>
              <a:t>(𝑥, 𝑥′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𝑥’ will capture the semantic feature 𝑧 of 𝑥 and the style of 𝑥 ′ properly.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the label of 𝑥’ by feeding this stylized image through the classifier.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Style transfer models – Not only transfer artistic styles but also effectively capture the semantic content of images.</a:t>
            </a:r>
          </a:p>
        </p:txBody>
      </p:sp>
    </p:spTree>
    <p:extLst>
      <p:ext uri="{BB962C8B-B14F-4D97-AF65-F5344CB8AC3E}">
        <p14:creationId xmlns:p14="http://schemas.microsoft.com/office/powerpoint/2010/main" val="4265777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9E94D3-288A-4171-B051-2814EE512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" y="1582266"/>
            <a:ext cx="12069859" cy="22101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E3D9FB-D474-49A1-A9CF-37082784C744}"/>
              </a:ext>
            </a:extLst>
          </p:cNvPr>
          <p:cNvSpPr txBox="1"/>
          <p:nvPr/>
        </p:nvSpPr>
        <p:spPr>
          <a:xfrm>
            <a:off x="1524000" y="4836160"/>
            <a:ext cx="798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Paper Link : </a:t>
            </a:r>
            <a:r>
              <a:rPr lang="en-US" dirty="0">
                <a:hlinkClick r:id="rId3"/>
              </a:rPr>
              <a:t>https://arxiv.org/abs/2109.02934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08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470C0B-4B75-42D5-8146-9C385442EC7E}"/>
              </a:ext>
            </a:extLst>
          </p:cNvPr>
          <p:cNvSpPr txBox="1"/>
          <p:nvPr/>
        </p:nvSpPr>
        <p:spPr>
          <a:xfrm>
            <a:off x="751840" y="538480"/>
            <a:ext cx="107797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Fishr</a:t>
            </a:r>
            <a:r>
              <a:rPr lang="en-US" dirty="0"/>
              <a:t> regularization</a:t>
            </a:r>
          </a:p>
          <a:p>
            <a:endParaRPr lang="en-US" dirty="0"/>
          </a:p>
          <a:p>
            <a:r>
              <a:rPr lang="en-US" dirty="0"/>
              <a:t>New regularization for OOD generalization keeps extra information from individual gradients and matches across domains.</a:t>
            </a:r>
          </a:p>
          <a:p>
            <a:endParaRPr lang="en-US" dirty="0"/>
          </a:p>
          <a:p>
            <a:r>
              <a:rPr lang="en-US" dirty="0"/>
              <a:t>Domain invariance in the space of gradients of the loss. Specifically, the domain-level variances of gradients are matched across training domains.</a:t>
            </a:r>
          </a:p>
          <a:p>
            <a:endParaRPr lang="en-US" dirty="0"/>
          </a:p>
          <a:p>
            <a:r>
              <a:rPr lang="en-US" dirty="0"/>
              <a:t>Learns weights so that parametrized model predict well on a new test domain.</a:t>
            </a:r>
          </a:p>
          <a:p>
            <a:endParaRPr lang="en-US" dirty="0"/>
          </a:p>
          <a:p>
            <a:r>
              <a:rPr lang="en-US" dirty="0"/>
              <a:t>Parameterized model should ideally capture an invariant mechanism across training domain.</a:t>
            </a:r>
          </a:p>
          <a:p>
            <a:endParaRPr lang="en-US" dirty="0"/>
          </a:p>
          <a:p>
            <a:r>
              <a:rPr lang="en-US" dirty="0"/>
              <a:t>Invariance via a regularization criterion only differ by the choice of statistic to be matched across training domain.</a:t>
            </a:r>
          </a:p>
        </p:txBody>
      </p:sp>
    </p:spTree>
    <p:extLst>
      <p:ext uri="{BB962C8B-B14F-4D97-AF65-F5344CB8AC3E}">
        <p14:creationId xmlns:p14="http://schemas.microsoft.com/office/powerpoint/2010/main" val="3912234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B49B1B-759E-40B1-84EB-B88881319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695037"/>
            <a:ext cx="11064240" cy="54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69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479270-DC58-4134-A037-0925ADD48E5F}"/>
              </a:ext>
            </a:extLst>
          </p:cNvPr>
          <p:cNvSpPr txBox="1"/>
          <p:nvPr/>
        </p:nvSpPr>
        <p:spPr>
          <a:xfrm>
            <a:off x="426720" y="314960"/>
            <a:ext cx="11226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 Statement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Traditional machine learning paradigms are based on the assumption that both training and test data follow the same statistical pattern. (Mathematically referred to as Independent and Identically Distributed (</a:t>
            </a:r>
            <a:r>
              <a:rPr lang="en-US" sz="2000" dirty="0" err="1"/>
              <a:t>i.i.d</a:t>
            </a:r>
            <a:r>
              <a:rPr lang="en-US" sz="2000" dirty="0"/>
              <a:t>)).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real-world applications, this </a:t>
            </a:r>
            <a:r>
              <a:rPr lang="en-US" sz="2000" dirty="0" err="1"/>
              <a:t>i.i.d</a:t>
            </a:r>
            <a:r>
              <a:rPr lang="en-US" sz="2000" dirty="0"/>
              <a:t>. assumption often fails to hold due to unforeseen distributional shifts, leading to considerable degradation in model performance upon deployment.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Problem with high risk domains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Health care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Autonomous driving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Need to enhance the robustness and reliability of intelligent systems across diverse real-world scenarios.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97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B617E3-CB3D-4DB8-872D-7059772F30E9}"/>
              </a:ext>
            </a:extLst>
          </p:cNvPr>
          <p:cNvSpPr txBox="1"/>
          <p:nvPr/>
        </p:nvSpPr>
        <p:spPr>
          <a:xfrm>
            <a:off x="518160" y="335280"/>
            <a:ext cx="105968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Causal Inference via style transfer for out of distribution generalization</a:t>
            </a:r>
            <a:endParaRPr lang="en-US" dirty="0"/>
          </a:p>
          <a:p>
            <a:endParaRPr lang="en-US" dirty="0"/>
          </a:p>
          <a:p>
            <a:r>
              <a:rPr lang="en-US" sz="2000" b="1" dirty="0"/>
              <a:t>Method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formulation of OOD generalization under the perspective of causal inference.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causal inference solution to OOD generalization based on FA, which  successfully implemented by two different style transfer strategies.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Neural Style transfer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Fourier based Style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Extensive experiments on various benchmark datasets.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PACs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Office-Home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Digits-DG</a:t>
            </a:r>
          </a:p>
          <a:p>
            <a:endParaRPr lang="en-US" dirty="0"/>
          </a:p>
          <a:p>
            <a:r>
              <a:rPr lang="en-US" b="1" dirty="0"/>
              <a:t>Limitations</a:t>
            </a: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1BCD4-8809-4E87-BFAA-3AB8D5580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883" y="2508092"/>
            <a:ext cx="5454117" cy="21176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08EA5-15D5-4889-BF99-925184C98E2E}"/>
              </a:ext>
            </a:extLst>
          </p:cNvPr>
          <p:cNvSpPr txBox="1"/>
          <p:nvPr/>
        </p:nvSpPr>
        <p:spPr>
          <a:xfrm>
            <a:off x="6867308" y="4787562"/>
            <a:ext cx="5454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model of 𝑃 (𝑌 |do(𝑋))  only captures the causal dependence 𝑋 → 𝑌. 𝑃 (𝑌 |do(𝑋)) can be identified via front door adjustment by leveraging style transfer.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27AA3D-8705-40B7-A1C0-69DF9A328780}"/>
              </a:ext>
            </a:extLst>
          </p:cNvPr>
          <p:cNvSpPr txBox="1"/>
          <p:nvPr/>
        </p:nvSpPr>
        <p:spPr>
          <a:xfrm>
            <a:off x="680720" y="1166842"/>
            <a:ext cx="103327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Domain Shift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in the data distribution between train and test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learning algorithms fails working on different data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Solution – Domain-Agnostic approaches</a:t>
            </a:r>
          </a:p>
          <a:p>
            <a:endParaRPr lang="en-US" dirty="0"/>
          </a:p>
          <a:p>
            <a:r>
              <a:rPr lang="en-US" b="1" dirty="0"/>
              <a:t>Multi domain Learning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 single model that is effective for multiple known domains.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Domain Adaptation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Domain Generalization</a:t>
            </a:r>
          </a:p>
          <a:p>
            <a:endParaRPr lang="en-US" dirty="0"/>
          </a:p>
          <a:p>
            <a:r>
              <a:rPr lang="en-US" b="1" dirty="0"/>
              <a:t>Domain Generalization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a model for each source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domain-agnostic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a domain-invariant feature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F9A51-16D6-4849-8009-37F08E9D1116}"/>
              </a:ext>
            </a:extLst>
          </p:cNvPr>
          <p:cNvSpPr txBox="1"/>
          <p:nvPr/>
        </p:nvSpPr>
        <p:spPr>
          <a:xfrm>
            <a:off x="283576" y="467360"/>
            <a:ext cx="105664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Feed Two Birds with One Scone: Exploiting Wild Data for Both Out-of-Distribution Generalization and Detection.</a:t>
            </a:r>
          </a:p>
          <a:p>
            <a:endParaRPr lang="en-US" dirty="0"/>
          </a:p>
          <a:p>
            <a:r>
              <a:rPr lang="en-US" sz="2000" b="1" dirty="0"/>
              <a:t>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new unified approach that is capable of simultaneously generalizing to covariate shifts while robustly detecting semantic shifts.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Optimize for a binary classifier based on energy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Extensive experiments on various benchmark datasets.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In-distribution data – CIFAR-10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Covariate-shifted data – CIFAR-10-C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Semantic-shifted data – SVHN, Textures, Places365, </a:t>
            </a:r>
          </a:p>
          <a:p>
            <a:pPr lvl="1"/>
            <a:r>
              <a:rPr lang="en-US" sz="2000" dirty="0"/>
              <a:t>			     LSUN-Crop, LSUN-Resize</a:t>
            </a:r>
          </a:p>
          <a:p>
            <a:endParaRPr lang="en-US" sz="2000" dirty="0"/>
          </a:p>
          <a:p>
            <a:r>
              <a:rPr lang="en-US" sz="2000" b="1" dirty="0"/>
              <a:t>Limitation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839B4-CB23-402E-AC82-D7D934440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360" y="2199640"/>
            <a:ext cx="5091064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94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03B85-2967-446B-B62C-48A8354B0B6E}"/>
              </a:ext>
            </a:extLst>
          </p:cNvPr>
          <p:cNvSpPr txBox="1"/>
          <p:nvPr/>
        </p:nvSpPr>
        <p:spPr>
          <a:xfrm>
            <a:off x="965200" y="528320"/>
            <a:ext cx="10160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Meta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capable of adapting or generalizing to new tasks and new environments that have never been encountered during training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common approaches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Metric based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Model based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Optimization based</a:t>
            </a:r>
          </a:p>
          <a:p>
            <a:endParaRPr lang="en-US" dirty="0"/>
          </a:p>
          <a:p>
            <a:r>
              <a:rPr lang="en-US" b="1" dirty="0"/>
              <a:t>Meta Learning for Domain Generalization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 Source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 target domain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Domain generalization aims for training a single parameterized model on source domains, such that it generalizes to target domains.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Source domain split into two parts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S-V meta-train domain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 meta-test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model-agnostic approach applied for supervised and reinforcement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971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76BD23-D81E-43FB-B4C3-DC24CB569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5" y="917587"/>
            <a:ext cx="5801535" cy="43725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0AA1A3-263E-4FFA-9AC6-417E167B5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66364"/>
            <a:ext cx="5849166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16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840145-BA48-4CCC-8BC5-22AA0FBA4F40}"/>
              </a:ext>
            </a:extLst>
          </p:cNvPr>
          <p:cNvSpPr txBox="1"/>
          <p:nvPr/>
        </p:nvSpPr>
        <p:spPr>
          <a:xfrm>
            <a:off x="792480" y="568960"/>
            <a:ext cx="10962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Ensemble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 supervised learning technique used in machine learning to improve overall performance by combining the prediction from multiple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Types of ensemble learning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Voting(Averaging)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Bootstrap aggregation(bagging)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Random Forests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Boosting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Stacked Generalization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7BBB66-9730-44D9-9A39-78DBC432F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82" r="2691"/>
          <a:stretch/>
        </p:blipFill>
        <p:spPr>
          <a:xfrm>
            <a:off x="1198482" y="3125564"/>
            <a:ext cx="2407920" cy="35597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0B44BD-C4A1-47F5-ACEF-52D2B1EFD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24" y="3125565"/>
            <a:ext cx="2992396" cy="3559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0BC74E-A1C8-43FE-8AB2-37B2DB6FF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442" y="3125566"/>
            <a:ext cx="3987678" cy="355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19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BD1174-16A5-4550-9C13-A14288AB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22" y="1584960"/>
            <a:ext cx="5222978" cy="3688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BE2104-C319-4CC7-B68D-9C9CF90BF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677" y="706120"/>
            <a:ext cx="4344301" cy="54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78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055D53-9893-4F0C-874E-A23D0823F0D0}"/>
              </a:ext>
            </a:extLst>
          </p:cNvPr>
          <p:cNvSpPr txBox="1"/>
          <p:nvPr/>
        </p:nvSpPr>
        <p:spPr>
          <a:xfrm>
            <a:off x="1107440" y="894080"/>
            <a:ext cx="10088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52378-5ED1-4616-ABCE-0F1890498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" y="72236"/>
            <a:ext cx="12192000" cy="4701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BBD7E0-8615-4C12-A46C-BB61D35FDBB5}"/>
              </a:ext>
            </a:extLst>
          </p:cNvPr>
          <p:cNvSpPr txBox="1"/>
          <p:nvPr/>
        </p:nvSpPr>
        <p:spPr>
          <a:xfrm>
            <a:off x="1193800" y="5313680"/>
            <a:ext cx="12136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Paper Link : </a:t>
            </a:r>
            <a:r>
              <a:rPr lang="en-US" dirty="0">
                <a:hlinkClick r:id="rId3"/>
              </a:rPr>
              <a:t>https://openaccess.thecvf.com/content/CVPR2022/papers/Wang_Out-of-Distribution_Generalization_With_Causal_Invariant_Transformations_CVPR_2022_paper.pdf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982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0487C5-938F-4F9A-985A-90282C098A7D}"/>
              </a:ext>
            </a:extLst>
          </p:cNvPr>
          <p:cNvSpPr txBox="1"/>
          <p:nvPr/>
        </p:nvSpPr>
        <p:spPr>
          <a:xfrm>
            <a:off x="782320" y="670560"/>
            <a:ext cx="110540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Approach</a:t>
            </a:r>
          </a:p>
          <a:p>
            <a:r>
              <a:rPr lang="en-US" sz="2000" dirty="0"/>
              <a:t>Keep causal part unchanged and modify the non causal feature based on transformation.</a:t>
            </a:r>
          </a:p>
          <a:p>
            <a:r>
              <a:rPr lang="en-US" sz="2000" dirty="0"/>
              <a:t>Proposed regularized training procedure to improve the OOD generalization.</a:t>
            </a:r>
          </a:p>
          <a:p>
            <a:endParaRPr lang="en-US" sz="2000" dirty="0"/>
          </a:p>
          <a:p>
            <a:r>
              <a:rPr lang="en-US" sz="2000" dirty="0"/>
              <a:t>Causality for OOD – based on the assumption/observation that causal features are invariant, even data distributions are vary with domains.</a:t>
            </a:r>
          </a:p>
          <a:p>
            <a:endParaRPr lang="en-US" sz="2000" dirty="0"/>
          </a:p>
          <a:p>
            <a:r>
              <a:rPr lang="en-US" sz="2000" dirty="0"/>
              <a:t>Learn a model that takes advantages of the invariant properties – transformation that modify the input data but do not change their causal features.</a:t>
            </a:r>
          </a:p>
          <a:p>
            <a:endParaRPr lang="en-US" sz="2000" dirty="0"/>
          </a:p>
          <a:p>
            <a:r>
              <a:rPr lang="en-US" sz="2000" dirty="0"/>
              <a:t>OOD Generalization via Causality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Invariant Causal Mechanism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Generalization via Causal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Learning via Causal Invariant transformation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Learning via Causal Essential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Necessity of prior knowledge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823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054341-8142-4A87-AB84-56F046F36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-20320"/>
            <a:ext cx="10904618" cy="51724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D2C054-E82D-4B4F-984E-BE0E70A107FD}"/>
              </a:ext>
            </a:extLst>
          </p:cNvPr>
          <p:cNvSpPr txBox="1"/>
          <p:nvPr/>
        </p:nvSpPr>
        <p:spPr>
          <a:xfrm>
            <a:off x="416560" y="5638800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RICE enables an improved OOD generalization, even with the set of only a few CITs.</a:t>
            </a:r>
          </a:p>
          <a:p>
            <a:r>
              <a:rPr lang="en-US" dirty="0"/>
              <a:t>Algorithm RICE regularizes the model invariant to the changes in spurious features.</a:t>
            </a:r>
          </a:p>
        </p:txBody>
      </p:sp>
    </p:spTree>
    <p:extLst>
      <p:ext uri="{BB962C8B-B14F-4D97-AF65-F5344CB8AC3E}">
        <p14:creationId xmlns:p14="http://schemas.microsoft.com/office/powerpoint/2010/main" val="362225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3250</TotalTime>
  <Words>1057</Words>
  <Application>Microsoft Office PowerPoint</Application>
  <PresentationFormat>Widescreen</PresentationFormat>
  <Paragraphs>144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Sivagnanam Gajaanan</dc:creator>
  <cp:lastModifiedBy>Sivagnanam Gajaanan</cp:lastModifiedBy>
  <cp:revision>34</cp:revision>
  <dcterms:created xsi:type="dcterms:W3CDTF">2023-08-03T07:52:57Z</dcterms:created>
  <dcterms:modified xsi:type="dcterms:W3CDTF">2023-09-02T18:57:54Z</dcterms:modified>
</cp:coreProperties>
</file>